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59" r:id="rId9"/>
    <p:sldId id="260" r:id="rId10"/>
    <p:sldId id="262" r:id="rId11"/>
    <p:sldId id="261" r:id="rId12"/>
    <p:sldId id="266" r:id="rId13"/>
    <p:sldId id="267" r:id="rId14"/>
    <p:sldId id="268" r:id="rId15"/>
    <p:sldId id="269" r:id="rId16"/>
    <p:sldId id="270" r:id="rId17"/>
    <p:sldId id="263" r:id="rId18"/>
    <p:sldId id="264" r:id="rId19"/>
    <p:sldId id="265" r:id="rId20"/>
    <p:sldId id="271" r:id="rId21"/>
    <p:sldId id="272" r:id="rId22"/>
    <p:sldId id="275" r:id="rId23"/>
    <p:sldId id="274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4628" autoAdjust="0"/>
  </p:normalViewPr>
  <p:slideViewPr>
    <p:cSldViewPr>
      <p:cViewPr varScale="1">
        <p:scale>
          <a:sx n="98" d="100"/>
          <a:sy n="98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27BF8-45E0-4A61-B199-86B7E4BD7195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29646-774A-428B-8DFB-4C9A76B61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7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29646-774A-428B-8DFB-4C9A76B6150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C361-594E-48B1-8FF9-04CAA9FDCE63}" type="datetimeFigureOut">
              <a:rPr lang="en-US" smtClean="0"/>
              <a:pPr/>
              <a:t>8/9/2014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21E5-9EE5-4025-AE6A-5975A5FF76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rileydrsr@hotmail.com" TargetMode="External"/><Relationship Id="rId2" Type="http://schemas.openxmlformats.org/officeDocument/2006/relationships/hyperlink" Target="http://www.nylegion.ne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poguns@yahoo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BUILDING AN EFFECTIVE   MEMBERSHIP TEAM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14400" b="1" dirty="0" smtClean="0"/>
              <a:t>Components </a:t>
            </a:r>
          </a:p>
          <a:p>
            <a:r>
              <a:rPr lang="en-US" sz="14400" b="1" dirty="0" smtClean="0"/>
              <a:t>and </a:t>
            </a:r>
          </a:p>
          <a:p>
            <a:r>
              <a:rPr lang="en-US" sz="14400" b="1" dirty="0" smtClean="0"/>
              <a:t>Execution</a:t>
            </a:r>
          </a:p>
          <a:p>
            <a:endParaRPr lang="en-US" sz="9000" dirty="0"/>
          </a:p>
          <a:p>
            <a:r>
              <a:rPr lang="en-US" sz="4200" b="1" dirty="0"/>
              <a:t> 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" name="Picture 5" descr="Legion Emblem (jpg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524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rjf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7901" y="228600"/>
            <a:ext cx="5442499" cy="6358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081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OK, That’s Fine and Dandy, But HOW Do I Execute the Plan to Meet the Objectives?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Specialize your team</a:t>
            </a:r>
          </a:p>
          <a:p>
            <a:r>
              <a:rPr lang="en-US" dirty="0" smtClean="0"/>
              <a:t>Find potential members</a:t>
            </a:r>
          </a:p>
          <a:p>
            <a:r>
              <a:rPr lang="en-US" dirty="0" smtClean="0"/>
              <a:t>Work DMS &amp; Dept member lists</a:t>
            </a:r>
          </a:p>
          <a:p>
            <a:r>
              <a:rPr lang="en-US" dirty="0" smtClean="0"/>
              <a:t>Coordinate membership drives (revitalizations)</a:t>
            </a:r>
          </a:p>
          <a:p>
            <a:r>
              <a:rPr lang="en-US" dirty="0" smtClean="0"/>
              <a:t>Renew expired members</a:t>
            </a:r>
          </a:p>
          <a:p>
            <a:r>
              <a:rPr lang="en-US" dirty="0" smtClean="0"/>
              <a:t>Retain new &amp; current members</a:t>
            </a:r>
          </a:p>
          <a:p>
            <a:r>
              <a:rPr lang="en-US" dirty="0" smtClean="0"/>
              <a:t>Continuous communication between Adjutant &amp; Membership Chairperson</a:t>
            </a:r>
          </a:p>
          <a:p>
            <a:endParaRPr lang="en-US" dirty="0"/>
          </a:p>
        </p:txBody>
      </p:sp>
      <p:pic>
        <p:nvPicPr>
          <p:cNvPr id="7170" name="Picture 2" descr="C:\Users\alrjf\AppData\Local\Microsoft\Windows\Temporary Internet Files\Content.IE5\M6KMRRFE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2915886" cy="40849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Responsibility</a:t>
            </a:r>
            <a:br>
              <a:rPr lang="en-US" dirty="0" smtClean="0"/>
            </a:br>
            <a:r>
              <a:rPr lang="en-US" dirty="0" smtClean="0"/>
              <a:t>(Specialize Your Team)</a:t>
            </a:r>
            <a:endParaRPr lang="en-US" dirty="0"/>
          </a:p>
        </p:txBody>
      </p:sp>
      <p:pic>
        <p:nvPicPr>
          <p:cNvPr id="1026" name="Picture 2" descr="C:\Users\alrjf\AppData\Local\Microsoft\Windows\Temporary Internet Files\Content.IE5\HRMN0CWK\MC90005916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5562600" cy="4837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Chairperson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Point of contact between team and post/district/department /national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Assigns other team members’ duties (Contact, New Member &amp; Retention)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Schedules team meetings (in person/ZOOM/Skype/conference call)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Reports on team progress of goals and objectives at post/district/department meetings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Build list of contact areas where potential members are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Determine best methods to reach these prospects (mail, phone, door-to-door, press release, radio spots, etc.)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Works post sponsored events to identify and ask qualified veterans to join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List of prospective members is given to the New Member Team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Need a good working knowledge of TAL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Friendly, enjoy talking with people, charismatic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Meet and talk with prospective veterans that had reservations to get them to join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Answer questions that Contact Team wasn’t able to answer during initial conversation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Reiterate the benefits of Legion membership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Maintains list of those eligible veterans that aren’t ready to join at the present time for later contact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Specializes in membership renewal of current and former members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Consider the three M’s and three I’s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Make new members know they are welcomed and valued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Mentors for new members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Develops methods to be used by the post to maintain member interest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Potential Members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Members of immediate family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Extended relatives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Neighbors			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Insurance Agent		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Police Officers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C</a:t>
            </a:r>
            <a:r>
              <a:rPr lang="en-US" dirty="0" smtClean="0"/>
              <a:t>o-Workers		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Firemen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Church Members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Active Duty Members	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Teachers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Civic/Social Groups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Mail Carrier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Doctor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Dentist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Other veterans organizations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Colleges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Reserve/NG Units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Others?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DMS &amp; Dept HQ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Mylegion.org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Request lists from Dept HQ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Call to transfer active members into local posts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Can be worked in small portions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Anyone can do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National staff brings DMS active and expired lists during District Revitalizations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Expired members that renew are immediately counted as new members for the post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Stay Active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National HQ produces info on members that have recently moved into your area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Way for membership team to maintain contact with potential new members for your posts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Reports are run every 3</a:t>
            </a:r>
            <a:r>
              <a:rPr lang="en-US" baseline="30000" dirty="0" smtClean="0"/>
              <a:t>rd</a:t>
            </a:r>
            <a:r>
              <a:rPr lang="en-US" dirty="0" smtClean="0"/>
              <a:t> Tuesday of the month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Has contact and membership information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Available to all Departments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Ordinary Membership Teams…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Comprised of a group of Legion members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Works on membership periodically; usually shortly before target dates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alrjf\AppData\Local\Microsoft\Windows\Temporary Internet Files\Content.IE5\HNFYTM5R\MC9001570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581094"/>
            <a:ext cx="3733800" cy="32025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Contact 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Information booth/table/van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Newsletters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Letter to the Editor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Church announcements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Post-sponsored community service programs (health fair, child fingerprint program)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Sponsor a youth team/organization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Emergency preparedness program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County fair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Neighborhood safety program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Military appreciation events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Telephone call/welcome letter from post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Family dinner night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Father/son event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Parents night out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Auxiliary recognition &amp; appreciation event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Post-sponsored day trips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Members only social events</a:t>
            </a: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Visits to home-bound members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Start a Legion Riders program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Youth drug/alcohol prevention program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Establish car pool rotation for post meetings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Survey members for comments/preferences on post activities or programs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718207">
            <a:off x="373822" y="1823576"/>
            <a:ext cx="8319190" cy="2416618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REMEMBER.  .  .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rjf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8001000" cy="678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For questions or more information contact: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sz="1700" b="1" dirty="0" smtClean="0">
                <a:solidFill>
                  <a:schemeClr val="tx1"/>
                </a:solidFill>
              </a:rPr>
              <a:t>American Legion Department of New York</a:t>
            </a:r>
          </a:p>
          <a:p>
            <a:r>
              <a:rPr lang="en-US" sz="1700" dirty="0" smtClean="0">
                <a:solidFill>
                  <a:schemeClr val="tx1"/>
                </a:solidFill>
                <a:hlinkClick r:id="rId2"/>
              </a:rPr>
              <a:t>www.nylegion.net</a:t>
            </a:r>
            <a:r>
              <a:rPr lang="en-US" sz="1700" dirty="0" smtClean="0">
                <a:solidFill>
                  <a:schemeClr val="tx1"/>
                </a:solidFill>
              </a:rPr>
              <a:t>             518-463-2215</a:t>
            </a:r>
          </a:p>
          <a:p>
            <a:endParaRPr lang="en-US" sz="1700" dirty="0">
              <a:solidFill>
                <a:schemeClr val="tx1"/>
              </a:solidFill>
            </a:endParaRPr>
          </a:p>
          <a:p>
            <a:r>
              <a:rPr lang="en-US" sz="1700" b="1" dirty="0" smtClean="0">
                <a:solidFill>
                  <a:schemeClr val="tx1"/>
                </a:solidFill>
              </a:rPr>
              <a:t>Department Membership Chairman – David Riley</a:t>
            </a:r>
          </a:p>
          <a:p>
            <a:r>
              <a:rPr lang="en-US" sz="1700" dirty="0" smtClean="0">
                <a:solidFill>
                  <a:schemeClr val="tx1"/>
                </a:solidFill>
                <a:hlinkClick r:id="rId3"/>
              </a:rPr>
              <a:t>rileydrsr@hotmail.com</a:t>
            </a:r>
            <a:r>
              <a:rPr lang="en-US" sz="1700" dirty="0" smtClean="0">
                <a:solidFill>
                  <a:schemeClr val="tx1"/>
                </a:solidFill>
              </a:rPr>
              <a:t>      315-725-1461</a:t>
            </a:r>
          </a:p>
          <a:p>
            <a:endParaRPr lang="en-US" sz="1700" dirty="0">
              <a:solidFill>
                <a:schemeClr val="tx1"/>
              </a:solidFill>
            </a:endParaRPr>
          </a:p>
          <a:p>
            <a:r>
              <a:rPr lang="en-US" sz="1700" b="1" dirty="0" smtClean="0">
                <a:solidFill>
                  <a:schemeClr val="tx1"/>
                </a:solidFill>
              </a:rPr>
              <a:t>Department Membership Vice Chairman – Gary </a:t>
            </a:r>
            <a:r>
              <a:rPr lang="en-US" sz="1700" b="1" dirty="0" err="1" smtClean="0">
                <a:solidFill>
                  <a:schemeClr val="tx1"/>
                </a:solidFill>
              </a:rPr>
              <a:t>Schacher</a:t>
            </a:r>
            <a:endParaRPr lang="en-US" sz="1700" b="1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  <a:hlinkClick r:id="rId4"/>
              </a:rPr>
              <a:t>cpoguns@yahoo.com</a:t>
            </a:r>
            <a:r>
              <a:rPr lang="en-US" sz="1700" dirty="0" smtClean="0">
                <a:solidFill>
                  <a:schemeClr val="tx1"/>
                </a:solidFill>
              </a:rPr>
              <a:t>     518-369-5689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National Membership Division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PO Box 1055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Indianapolis, IN  46209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317-630-1321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vs. </a:t>
            </a:r>
            <a:r>
              <a:rPr lang="en-US" b="1" i="1" u="sng" dirty="0" smtClean="0"/>
              <a:t>Effective</a:t>
            </a:r>
            <a:r>
              <a:rPr lang="en-US" dirty="0" smtClean="0"/>
              <a:t> Membership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Comprised of a group of </a:t>
            </a:r>
            <a:r>
              <a:rPr lang="en-US" sz="2800" i="1" dirty="0" smtClean="0">
                <a:solidFill>
                  <a:srgbClr val="FF0000"/>
                </a:solidFill>
              </a:rPr>
              <a:t>like-minded</a:t>
            </a:r>
            <a:r>
              <a:rPr lang="en-US" sz="2800" dirty="0" smtClean="0">
                <a:solidFill>
                  <a:srgbClr val="FF0000"/>
                </a:solidFill>
              </a:rPr>
              <a:t> Legion members.  They are the “go-getters”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Work on membership consistently.  It is a year-round effort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Organized with clear, obtainable membership goals and a plan of action to achieve them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Has a developed set of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action plans that are </a:t>
            </a:r>
            <a:r>
              <a:rPr lang="en-US" sz="2800" u="sng" dirty="0" smtClean="0">
                <a:solidFill>
                  <a:srgbClr val="FF0000"/>
                </a:solidFill>
              </a:rPr>
              <a:t>repeatable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129" name="Picture 9" descr="C:\Users\alrjf\AppData\Local\Microsoft\Windows\Temporary Internet Files\Content.IE5\G6JHLFE2\MC9002403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95800"/>
            <a:ext cx="3841767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All the Membership Focus?</a:t>
            </a:r>
            <a:endParaRPr lang="en-US" dirty="0"/>
          </a:p>
        </p:txBody>
      </p:sp>
      <p:pic>
        <p:nvPicPr>
          <p:cNvPr id="1029" name="Picture 5" descr="C:\Users\alrjf\Desktop\untitled.pn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2743200" cy="4114800"/>
          </a:xfrm>
          <a:prstGeom prst="rect">
            <a:avLst/>
          </a:prstGeom>
          <a:noFill/>
        </p:spPr>
      </p:pic>
      <p:pic>
        <p:nvPicPr>
          <p:cNvPr id="1030" name="Picture 6" descr="C:\Users\alrjf\Desktop\image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752600"/>
            <a:ext cx="4200525" cy="364277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886200" y="5715000"/>
            <a:ext cx="4876800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It’s too much of a hassle to try and get new members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371600"/>
            <a:ext cx="3657600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We don’t need new members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rjf\Desktop\images53MCHBNQ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0"/>
            <a:ext cx="5257800" cy="3124200"/>
          </a:xfrm>
          <a:prstGeom prst="rect">
            <a:avLst/>
          </a:prstGeom>
          <a:noFill/>
        </p:spPr>
      </p:pic>
      <p:pic>
        <p:nvPicPr>
          <p:cNvPr id="2051" name="Picture 3" descr="C:\Users\alrjf\Desktop\imagesPIPYSD5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124200"/>
            <a:ext cx="5513614" cy="35173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8534711">
            <a:off x="-211547" y="3419275"/>
            <a:ext cx="3818699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There’s no need to change a thing!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334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post’s membership is fine…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Need Steady </a:t>
            </a:r>
            <a:br>
              <a:rPr lang="en-US" dirty="0" smtClean="0"/>
            </a:br>
            <a:r>
              <a:rPr lang="en-US" dirty="0" smtClean="0"/>
              <a:t>Membership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maintain our status as the nation’s largest veterans organization</a:t>
            </a:r>
          </a:p>
          <a:p>
            <a:r>
              <a:rPr lang="en-US" dirty="0" smtClean="0"/>
              <a:t>Ensure our presence and voice in Washington remains relevant</a:t>
            </a:r>
          </a:p>
          <a:p>
            <a:r>
              <a:rPr lang="en-US" dirty="0" smtClean="0"/>
              <a:t>An increasing source of revenue  Revenue=Ability to fund programs</a:t>
            </a:r>
          </a:p>
          <a:p>
            <a:r>
              <a:rPr lang="en-US" dirty="0" smtClean="0"/>
              <a:t>Increase talent pool for potential Legion Leaders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Why We Need Steady </a:t>
            </a:r>
            <a:br>
              <a:rPr lang="en-US" sz="4000" dirty="0" smtClean="0"/>
            </a:br>
            <a:r>
              <a:rPr lang="en-US" sz="4000" dirty="0" smtClean="0"/>
              <a:t>Membership Growth Cont’d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Fresh ideas </a:t>
            </a:r>
          </a:p>
          <a:p>
            <a:r>
              <a:rPr lang="en-US" dirty="0" smtClean="0"/>
              <a:t>Replace members that go to Post Everlasting</a:t>
            </a:r>
          </a:p>
          <a:p>
            <a:r>
              <a:rPr lang="en-US" dirty="0" smtClean="0"/>
              <a:t>Increase the Legion’s networking pool</a:t>
            </a:r>
          </a:p>
          <a:p>
            <a:r>
              <a:rPr lang="en-US" dirty="0" smtClean="0"/>
              <a:t>First person account of current issues that today’s veterans have</a:t>
            </a:r>
          </a:p>
          <a:p>
            <a:r>
              <a:rPr lang="en-US" dirty="0" smtClean="0"/>
              <a:t>Any organization that does not grow will become stagnant and eventually die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I Build An Effective Membership Team?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Look to the resources you already have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Gold Brigade/Silver Brigade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Legion College Graduates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Posts that are excelling in membership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All-time high recruiters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Recruiter of the Year winners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“Go-getters”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Others??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My Team Is Built.  Now What?</a:t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Do you have goals or do you have wishes??</a:t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b="1" dirty="0" smtClean="0"/>
              <a:t>Goals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Define Objectives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</a:t>
            </a:r>
          </a:p>
          <a:p>
            <a:r>
              <a:rPr lang="en-US" dirty="0" smtClean="0"/>
              <a:t>Challenging but attainable (easy doesn’t always get the job done)</a:t>
            </a:r>
          </a:p>
          <a:p>
            <a:r>
              <a:rPr lang="en-US" dirty="0" smtClean="0"/>
              <a:t>Short &amp; long term</a:t>
            </a:r>
          </a:p>
          <a:p>
            <a:r>
              <a:rPr lang="en-US" dirty="0" smtClean="0"/>
              <a:t>Has a date of completion</a:t>
            </a:r>
          </a:p>
          <a:p>
            <a:r>
              <a:rPr lang="en-US" dirty="0" smtClean="0"/>
              <a:t>Put in writing</a:t>
            </a:r>
          </a:p>
          <a:p>
            <a:r>
              <a:rPr lang="en-US" dirty="0" smtClean="0"/>
              <a:t>Known to all levels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98487"/>
          </a:xfrm>
        </p:spPr>
        <p:txBody>
          <a:bodyPr/>
          <a:lstStyle/>
          <a:p>
            <a:pPr algn="ctr"/>
            <a:r>
              <a:rPr lang="en-US" dirty="0" smtClean="0"/>
              <a:t>Have a Plan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Meets the objectives</a:t>
            </a:r>
          </a:p>
          <a:p>
            <a:r>
              <a:rPr lang="en-US" sz="2600" dirty="0" smtClean="0"/>
              <a:t>Repeatable (new/replacement team members can follow with ease)</a:t>
            </a:r>
          </a:p>
          <a:p>
            <a:r>
              <a:rPr lang="en-US" sz="2600" dirty="0" smtClean="0"/>
              <a:t>Flexible</a:t>
            </a:r>
          </a:p>
          <a:p>
            <a:r>
              <a:rPr lang="en-US" sz="2600" dirty="0" smtClean="0"/>
              <a:t>Require regular meetings to review the plan and report on progress</a:t>
            </a:r>
          </a:p>
          <a:p>
            <a:r>
              <a:rPr lang="en-US" sz="2600" dirty="0" smtClean="0"/>
              <a:t>Put in writing</a:t>
            </a:r>
          </a:p>
          <a:p>
            <a:r>
              <a:rPr lang="en-US" sz="2600" dirty="0" smtClean="0"/>
              <a:t>Known to all levels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836</Words>
  <Application>Microsoft Office PowerPoint</Application>
  <PresentationFormat>On-screen Show (4:3)</PresentationFormat>
  <Paragraphs>167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BUILDING AN EFFECTIVE   MEMBERSHIP TEAM </vt:lpstr>
      <vt:lpstr> Ordinary Membership Teams… </vt:lpstr>
      <vt:lpstr>vs. Effective Membership Teams</vt:lpstr>
      <vt:lpstr>Why All the Membership Focus?</vt:lpstr>
      <vt:lpstr>PowerPoint Presentation</vt:lpstr>
      <vt:lpstr>Why We Need Steady  Membership Growth</vt:lpstr>
      <vt:lpstr>Why We Need Steady  Membership Growth Cont’d</vt:lpstr>
      <vt:lpstr>So How Do I Build An Effective Membership Team?</vt:lpstr>
      <vt:lpstr>My Team Is Built.  Now What? Do you have goals or do you have wishes?? Goals:</vt:lpstr>
      <vt:lpstr>PowerPoint Presentation</vt:lpstr>
      <vt:lpstr>OK, That’s Fine and Dandy, But HOW Do I Execute the Plan to Meet the Objectives?</vt:lpstr>
      <vt:lpstr>Team Responsibility (Specialize Your Team)</vt:lpstr>
      <vt:lpstr>Chairperson</vt:lpstr>
      <vt:lpstr>Contact Team</vt:lpstr>
      <vt:lpstr>New Member Team</vt:lpstr>
      <vt:lpstr>Retention Team </vt:lpstr>
      <vt:lpstr>Find Potential Members</vt:lpstr>
      <vt:lpstr>DMS &amp; Dept HQ Members</vt:lpstr>
      <vt:lpstr>Project Stay Active</vt:lpstr>
      <vt:lpstr>Other Contact Methods</vt:lpstr>
      <vt:lpstr>Retention Methods</vt:lpstr>
      <vt:lpstr>REMEMBER.  .  .</vt:lpstr>
      <vt:lpstr>PowerPoint Presentation</vt:lpstr>
      <vt:lpstr>For questions or more information contact:</vt:lpstr>
    </vt:vector>
  </TitlesOfParts>
  <Company>The American Legion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EFFECTIVE   MEMBERSHIP TEAM</dc:title>
  <dc:creator>Florence, Rolanda J.</dc:creator>
  <cp:lastModifiedBy>gary</cp:lastModifiedBy>
  <cp:revision>81</cp:revision>
  <dcterms:created xsi:type="dcterms:W3CDTF">2014-04-24T17:30:55Z</dcterms:created>
  <dcterms:modified xsi:type="dcterms:W3CDTF">2014-08-10T02:19:42Z</dcterms:modified>
</cp:coreProperties>
</file>