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82" r:id="rId2"/>
    <p:sldId id="284" r:id="rId3"/>
    <p:sldId id="285" r:id="rId4"/>
    <p:sldId id="286" r:id="rId5"/>
    <p:sldId id="287" r:id="rId6"/>
    <p:sldId id="257" r:id="rId7"/>
    <p:sldId id="289" r:id="rId8"/>
    <p:sldId id="258" r:id="rId9"/>
    <p:sldId id="290" r:id="rId10"/>
    <p:sldId id="274" r:id="rId11"/>
    <p:sldId id="259" r:id="rId12"/>
    <p:sldId id="281" r:id="rId13"/>
    <p:sldId id="279" r:id="rId14"/>
    <p:sldId id="278" r:id="rId15"/>
    <p:sldId id="283" r:id="rId1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9" autoAdjust="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184" y="-108"/>
      </p:cViewPr>
      <p:guideLst>
        <p:guide orient="horz" pos="2924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517" cy="464027"/>
          </a:xfrm>
          <a:prstGeom prst="rect">
            <a:avLst/>
          </a:prstGeom>
        </p:spPr>
        <p:txBody>
          <a:bodyPr vert="horz" lIns="91111" tIns="45555" rIns="91111" bIns="4555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904" y="0"/>
            <a:ext cx="3026517" cy="464027"/>
          </a:xfrm>
          <a:prstGeom prst="rect">
            <a:avLst/>
          </a:prstGeom>
        </p:spPr>
        <p:txBody>
          <a:bodyPr vert="horz" lIns="91111" tIns="45555" rIns="91111" bIns="45555" rtlCol="0"/>
          <a:lstStyle>
            <a:lvl1pPr algn="r">
              <a:defRPr sz="1200"/>
            </a:lvl1pPr>
          </a:lstStyle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Exhibit “D”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8090"/>
            <a:ext cx="3026517" cy="464027"/>
          </a:xfrm>
          <a:prstGeom prst="rect">
            <a:avLst/>
          </a:prstGeom>
        </p:spPr>
        <p:txBody>
          <a:bodyPr vert="horz" lIns="91111" tIns="45555" rIns="91111" bIns="4555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904" y="8818090"/>
            <a:ext cx="3026517" cy="464027"/>
          </a:xfrm>
          <a:prstGeom prst="rect">
            <a:avLst/>
          </a:prstGeom>
        </p:spPr>
        <p:txBody>
          <a:bodyPr vert="horz" lIns="91111" tIns="45555" rIns="91111" bIns="45555" rtlCol="0" anchor="b"/>
          <a:lstStyle>
            <a:lvl1pPr algn="r">
              <a:defRPr sz="1200"/>
            </a:lvl1pPr>
          </a:lstStyle>
          <a:p>
            <a:fld id="{8A8439DF-26E7-47D8-8E5B-BB0AE5E4A1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517" cy="464027"/>
          </a:xfrm>
          <a:prstGeom prst="rect">
            <a:avLst/>
          </a:prstGeom>
        </p:spPr>
        <p:txBody>
          <a:bodyPr vert="horz" lIns="91111" tIns="45555" rIns="91111" bIns="4555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904" y="0"/>
            <a:ext cx="3026517" cy="464027"/>
          </a:xfrm>
          <a:prstGeom prst="rect">
            <a:avLst/>
          </a:prstGeom>
        </p:spPr>
        <p:txBody>
          <a:bodyPr vert="horz" lIns="91111" tIns="45555" rIns="91111" bIns="45555" rtlCol="0"/>
          <a:lstStyle>
            <a:lvl1pPr algn="r">
              <a:defRPr sz="1200"/>
            </a:lvl1pPr>
          </a:lstStyle>
          <a:p>
            <a:fld id="{67C690C5-9FFB-41C8-8096-0B24B37243EB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6913"/>
            <a:ext cx="4638675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1" tIns="45555" rIns="91111" bIns="4555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184" y="4409046"/>
            <a:ext cx="5588632" cy="4177824"/>
          </a:xfrm>
          <a:prstGeom prst="rect">
            <a:avLst/>
          </a:prstGeom>
        </p:spPr>
        <p:txBody>
          <a:bodyPr vert="horz" lIns="91111" tIns="45555" rIns="91111" bIns="455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8090"/>
            <a:ext cx="3026517" cy="464027"/>
          </a:xfrm>
          <a:prstGeom prst="rect">
            <a:avLst/>
          </a:prstGeom>
        </p:spPr>
        <p:txBody>
          <a:bodyPr vert="horz" lIns="91111" tIns="45555" rIns="91111" bIns="4555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7A78-9816-4624-B78C-F9EC811563B8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750462E-29B2-4678-B1F4-A892C7EB18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7A78-9816-4624-B78C-F9EC811563B8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462E-29B2-4678-B1F4-A892C7EB18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7A78-9816-4624-B78C-F9EC811563B8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462E-29B2-4678-B1F4-A892C7EB18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7A78-9816-4624-B78C-F9EC811563B8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750462E-29B2-4678-B1F4-A892C7EB18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7A78-9816-4624-B78C-F9EC811563B8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462E-29B2-4678-B1F4-A892C7EB18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7A78-9816-4624-B78C-F9EC811563B8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462E-29B2-4678-B1F4-A892C7EB18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7A78-9816-4624-B78C-F9EC811563B8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750462E-29B2-4678-B1F4-A892C7EB18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7A78-9816-4624-B78C-F9EC811563B8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462E-29B2-4678-B1F4-A892C7EB18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7A78-9816-4624-B78C-F9EC811563B8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462E-29B2-4678-B1F4-A892C7EB18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7A78-9816-4624-B78C-F9EC811563B8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462E-29B2-4678-B1F4-A892C7EB18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7A78-9816-4624-B78C-F9EC811563B8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462E-29B2-4678-B1F4-A892C7EB18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467A78-9816-4624-B78C-F9EC811563B8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50462E-29B2-4678-B1F4-A892C7EB18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.org/youthalumni" TargetMode="External"/><Relationship Id="rId2" Type="http://schemas.openxmlformats.org/officeDocument/2006/relationships/hyperlink" Target="http://youtu.be/vqOsd7L4y9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smith@legion.org" TargetMode="External"/><Relationship Id="rId4" Type="http://schemas.openxmlformats.org/officeDocument/2006/relationships/hyperlink" Target="http://www.facebook.com/youthprogramsalumn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vqOsd7L4y9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YPPA Membership:</a:t>
            </a:r>
          </a:p>
          <a:p>
            <a:pPr lvl="1">
              <a:buNone/>
            </a:pPr>
            <a:r>
              <a:rPr lang="en-US" dirty="0" smtClean="0"/>
              <a:t>JUL 2011:	  74</a:t>
            </a:r>
          </a:p>
          <a:p>
            <a:pPr lvl="1">
              <a:buNone/>
            </a:pPr>
            <a:r>
              <a:rPr lang="en-US" dirty="0" smtClean="0"/>
              <a:t>AUG 2011:	  82	(+8)</a:t>
            </a:r>
          </a:p>
          <a:p>
            <a:pPr lvl="1">
              <a:buNone/>
            </a:pPr>
            <a:r>
              <a:rPr lang="en-US" dirty="0" smtClean="0"/>
              <a:t>SEP 2011:  	113	(+31)</a:t>
            </a:r>
          </a:p>
          <a:p>
            <a:pPr lvl="1">
              <a:buNone/>
            </a:pPr>
            <a:r>
              <a:rPr lang="en-US" dirty="0" smtClean="0"/>
              <a:t>JAN 2012:  	127	(+14)</a:t>
            </a:r>
          </a:p>
          <a:p>
            <a:pPr lvl="1">
              <a:buNone/>
            </a:pPr>
            <a:r>
              <a:rPr lang="en-US" dirty="0" smtClean="0"/>
              <a:t>FEB 2012:  	131	(+4)</a:t>
            </a:r>
          </a:p>
          <a:p>
            <a:pPr lvl="1">
              <a:buNone/>
            </a:pPr>
            <a:r>
              <a:rPr lang="en-US" dirty="0" smtClean="0"/>
              <a:t>APR 2012:	152 	(+21) 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Currently: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tx1"/>
                </a:solidFill>
              </a:rPr>
              <a:t>190</a:t>
            </a:r>
            <a:r>
              <a:rPr lang="en-US" dirty="0" smtClean="0"/>
              <a:t> 	</a:t>
            </a:r>
            <a:r>
              <a:rPr lang="en-US" dirty="0" smtClean="0">
                <a:solidFill>
                  <a:srgbClr val="FF0000"/>
                </a:solidFill>
              </a:rPr>
              <a:t>(+38) 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Enhance YPAA visibility through branding </a:t>
            </a:r>
          </a:p>
          <a:p>
            <a:pPr lvl="1"/>
            <a:r>
              <a:rPr lang="en-US" sz="2400" dirty="0" smtClean="0"/>
              <a:t>Logo approved, trademarked and is incorporated on program merchandise, e-newsletter, coin, etc. Emblem Sales has available a blue and a white polo shirt and lapel tack</a:t>
            </a:r>
          </a:p>
          <a:p>
            <a:pPr lvl="1"/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  </a:t>
            </a: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4" name="Picture 3" descr="YPAA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810000"/>
            <a:ext cx="61722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ENHANCEMENTS  </a:t>
            </a:r>
            <a:r>
              <a:rPr lang="en-US" sz="2800" b="1" i="1" dirty="0" smtClean="0"/>
              <a:t>(Social media)</a:t>
            </a:r>
            <a:endParaRPr lang="en-US" sz="2800" dirty="0"/>
          </a:p>
        </p:txBody>
      </p:sp>
      <p:pic>
        <p:nvPicPr>
          <p:cNvPr id="30722" name="Picture 2" descr="C:\Users\alrds\AppData\Local\Microsoft\Windows\Temporary Internet Files\Content.Outlook\6IB2HGMO\YPAA Facebo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162" y="1554163"/>
            <a:ext cx="770207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Implementation of additional extras exclusive to YPAA members</a:t>
            </a:r>
          </a:p>
          <a:p>
            <a:pPr lvl="1"/>
            <a:r>
              <a:rPr lang="en-US" sz="2400" dirty="0" smtClean="0"/>
              <a:t>Challenge coin, membership card and congratulatory letter.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1" descr="C:\Users\alrds\AppData\Local\Microsoft\Windows\Temporary Internet Files\Content.Outlook\6IB2HGMO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352800"/>
            <a:ext cx="56388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Autofit/>
          </a:bodyPr>
          <a:lstStyle/>
          <a:p>
            <a:r>
              <a:rPr lang="en-US" dirty="0" smtClean="0"/>
              <a:t>Develop a market survey to determine a methodology to attract, actively engage and retain youth program alumni. </a:t>
            </a:r>
          </a:p>
          <a:p>
            <a:pPr lvl="0"/>
            <a:r>
              <a:rPr lang="en-US" dirty="0" smtClean="0"/>
              <a:t>Seek/request youth program participant email databases from departments 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 descr="YPAA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4419600"/>
            <a:ext cx="58674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http://youtu.be/vqOsd7L4y9E</a:t>
            </a:r>
            <a:endParaRPr lang="en-US" u="sng" dirty="0" smtClean="0"/>
          </a:p>
          <a:p>
            <a:r>
              <a:rPr lang="en-US" u="sng" dirty="0" smtClean="0">
                <a:hlinkClick r:id="rId3"/>
              </a:rPr>
              <a:t>www.legion.org/youthalumni</a:t>
            </a:r>
            <a:endParaRPr lang="en-US" u="sng" dirty="0" smtClean="0"/>
          </a:p>
          <a:p>
            <a:r>
              <a:rPr lang="en-US" u="sng" dirty="0" smtClean="0">
                <a:hlinkClick r:id="rId4"/>
              </a:rPr>
              <a:t>www.facebook.com/youthprogramsalumni</a:t>
            </a:r>
            <a:endParaRPr lang="en-US" u="sng" dirty="0" smtClean="0"/>
          </a:p>
          <a:p>
            <a:r>
              <a:rPr lang="en-US" u="sng" dirty="0" smtClean="0">
                <a:hlinkClick r:id="rId5"/>
              </a:rPr>
              <a:t>Rsmith@legion.org</a:t>
            </a:r>
            <a:endParaRPr lang="en-US" u="sng" dirty="0" smtClean="0"/>
          </a:p>
          <a:p>
            <a:r>
              <a:rPr lang="en-US" u="sng" dirty="0" smtClean="0"/>
              <a:t>317.630.1318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YPAA PSA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http://youtu.be/vqOsd7L4y9E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Our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>
              <a:lnSpc>
                <a:spcPct val="110000"/>
              </a:lnSpc>
              <a:spcBef>
                <a:spcPts val="648"/>
              </a:spcBef>
              <a:buNone/>
            </a:pPr>
            <a:r>
              <a:rPr lang="en-US" b="1" dirty="0" smtClean="0"/>
              <a:t>Foster a mutually beneficial relationship between</a:t>
            </a:r>
          </a:p>
          <a:p>
            <a:pPr indent="0">
              <a:lnSpc>
                <a:spcPct val="110000"/>
              </a:lnSpc>
              <a:spcBef>
                <a:spcPts val="648"/>
              </a:spcBef>
              <a:buNone/>
            </a:pPr>
            <a:r>
              <a:rPr lang="en-US" b="1" dirty="0" smtClean="0"/>
              <a:t>current and former youth program participants</a:t>
            </a:r>
          </a:p>
          <a:p>
            <a:pPr indent="0">
              <a:lnSpc>
                <a:spcPct val="110000"/>
              </a:lnSpc>
              <a:spcBef>
                <a:spcPts val="648"/>
              </a:spcBef>
              <a:buNone/>
            </a:pPr>
            <a:r>
              <a:rPr lang="en-US" b="1" dirty="0" smtClean="0"/>
              <a:t>from across the nation. Members will receive</a:t>
            </a:r>
          </a:p>
          <a:p>
            <a:pPr indent="0">
              <a:lnSpc>
                <a:spcPct val="110000"/>
              </a:lnSpc>
              <a:spcBef>
                <a:spcPts val="648"/>
              </a:spcBef>
              <a:buNone/>
            </a:pPr>
            <a:r>
              <a:rPr lang="en-US" b="1" dirty="0" smtClean="0"/>
              <a:t>regular program news, information and resources</a:t>
            </a:r>
          </a:p>
          <a:p>
            <a:pPr indent="0">
              <a:lnSpc>
                <a:spcPct val="110000"/>
              </a:lnSpc>
              <a:spcBef>
                <a:spcPts val="648"/>
              </a:spcBef>
              <a:buNone/>
            </a:pPr>
            <a:r>
              <a:rPr lang="en-US" b="1" dirty="0" smtClean="0"/>
              <a:t>in the form of a quarterly e-newsletter. This</a:t>
            </a:r>
          </a:p>
          <a:p>
            <a:pPr indent="0">
              <a:lnSpc>
                <a:spcPct val="110000"/>
              </a:lnSpc>
              <a:spcBef>
                <a:spcPts val="648"/>
              </a:spcBef>
              <a:buNone/>
            </a:pPr>
            <a:r>
              <a:rPr lang="en-US" b="1" dirty="0" smtClean="0"/>
              <a:t>communication will perpetuate a sense of pride</a:t>
            </a:r>
          </a:p>
          <a:p>
            <a:pPr indent="0">
              <a:lnSpc>
                <a:spcPct val="110000"/>
              </a:lnSpc>
              <a:spcBef>
                <a:spcPts val="648"/>
              </a:spcBef>
              <a:buNone/>
            </a:pPr>
            <a:r>
              <a:rPr lang="en-US" b="1" dirty="0" smtClean="0"/>
              <a:t>in and commitment to the leadership qualities of</a:t>
            </a:r>
          </a:p>
          <a:p>
            <a:pPr indent="0">
              <a:lnSpc>
                <a:spcPct val="110000"/>
              </a:lnSpc>
              <a:spcBef>
                <a:spcPts val="648"/>
              </a:spcBef>
              <a:buNone/>
            </a:pPr>
            <a:r>
              <a:rPr lang="en-US" b="1" dirty="0" smtClean="0"/>
              <a:t>Legion youth programs.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Our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0">
              <a:lnSpc>
                <a:spcPct val="120000"/>
              </a:lnSpc>
              <a:buNone/>
            </a:pPr>
            <a:r>
              <a:rPr lang="en-US" sz="3100" b="1" dirty="0" smtClean="0"/>
              <a:t>The youth program alumni association will provide current and former youth program participants from across the nation (and the world) benefit and opportunity to:</a:t>
            </a:r>
          </a:p>
          <a:p>
            <a:pPr lvl="1">
              <a:lnSpc>
                <a:spcPct val="120000"/>
              </a:lnSpc>
            </a:pPr>
            <a:r>
              <a:rPr lang="en-US" sz="3100" b="1" dirty="0" smtClean="0"/>
              <a:t>Provide a venue to highlight American Legion youth programs (Baseball, Junior Shooting Sports, Oratorical, Boy Scouts, Boys State/Boys Nation, scholarship recipients)</a:t>
            </a:r>
          </a:p>
          <a:p>
            <a:pPr lvl="1">
              <a:lnSpc>
                <a:spcPct val="120000"/>
              </a:lnSpc>
            </a:pPr>
            <a:r>
              <a:rPr lang="en-US" sz="3100" b="1" dirty="0" smtClean="0"/>
              <a:t>Provide an opportunity to discuss their program participation and experiences / trade stories</a:t>
            </a:r>
          </a:p>
          <a:p>
            <a:pPr lvl="1">
              <a:lnSpc>
                <a:spcPct val="120000"/>
              </a:lnSpc>
            </a:pPr>
            <a:r>
              <a:rPr lang="en-US" sz="3100" b="1" dirty="0" smtClean="0"/>
              <a:t>Discuss their status in life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Our vision </a:t>
            </a:r>
            <a:r>
              <a:rPr lang="en-US" sz="1600" b="1" i="1" dirty="0" smtClean="0"/>
              <a:t>(continued)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600" b="1" dirty="0" smtClean="0"/>
              <a:t>Look for lost friends</a:t>
            </a:r>
          </a:p>
          <a:p>
            <a:pPr lvl="1"/>
            <a:r>
              <a:rPr lang="en-US" sz="2600" b="1" dirty="0" smtClean="0"/>
              <a:t>Offer of their time, skills, treasures</a:t>
            </a:r>
          </a:p>
          <a:p>
            <a:pPr lvl="1"/>
            <a:r>
              <a:rPr lang="en-US" sz="2600" b="1" dirty="0" smtClean="0"/>
              <a:t>Seek assistance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GOALS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3500" dirty="0" smtClean="0"/>
              <a:t>Highlight and promote all youth programs of The American Legion</a:t>
            </a:r>
          </a:p>
          <a:p>
            <a:pPr lvl="0"/>
            <a:r>
              <a:rPr lang="en-US" sz="3500" dirty="0" smtClean="0"/>
              <a:t>Provide a venue for The American Legion and its youth program alumni (former participants and staff) to reconnect, and for youth program alumni to reconnect amongst each other</a:t>
            </a:r>
          </a:p>
          <a:p>
            <a:pPr lvl="0"/>
            <a:r>
              <a:rPr lang="en-US" sz="3500" dirty="0" smtClean="0"/>
              <a:t>Engage potential sources for outside fundraising, Legion Family membership, Emblem Sales customers and volunteer program staff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Benefits to alumni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Receive regular program news and information in the form of a quarterly e-newsletter</a:t>
            </a:r>
            <a:endParaRPr lang="en-US" sz="2400" b="1" dirty="0" smtClean="0"/>
          </a:p>
          <a:p>
            <a:pPr lvl="1"/>
            <a:r>
              <a:rPr lang="en-US" b="1" dirty="0" smtClean="0"/>
              <a:t>Volunteer to assist with a particular program</a:t>
            </a:r>
            <a:endParaRPr lang="en-US" sz="2400" b="1" dirty="0" smtClean="0"/>
          </a:p>
          <a:p>
            <a:pPr lvl="1"/>
            <a:r>
              <a:rPr lang="en-US" b="1" dirty="0" smtClean="0"/>
              <a:t>Find out about available resources (e.g., related website links, merchandise, ring tone downloads, etc)</a:t>
            </a:r>
            <a:endParaRPr lang="en-US" sz="2400" b="1" dirty="0" smtClean="0"/>
          </a:p>
          <a:p>
            <a:pPr lvl="1"/>
            <a:r>
              <a:rPr lang="en-US" b="1" dirty="0" smtClean="0"/>
              <a:t>Share memories </a:t>
            </a:r>
            <a:endParaRPr lang="en-US" sz="2400" b="1" dirty="0" smtClean="0"/>
          </a:p>
          <a:p>
            <a:pPr lvl="1"/>
            <a:r>
              <a:rPr lang="en-US" b="1" dirty="0" smtClean="0"/>
              <a:t>Opportunity to make personal monetary donations or corporate giving</a:t>
            </a:r>
            <a:endParaRPr lang="en-US" sz="2400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A webpage is established on the Legion website featuring:</a:t>
            </a:r>
          </a:p>
          <a:p>
            <a:pPr lvl="1"/>
            <a:r>
              <a:rPr lang="en-US" sz="2200" dirty="0" smtClean="0"/>
              <a:t>Videos, pictures and news stories about youth programs and alumni</a:t>
            </a:r>
          </a:p>
          <a:p>
            <a:pPr lvl="1"/>
            <a:r>
              <a:rPr lang="en-US" sz="2200" dirty="0" smtClean="0"/>
              <a:t>Youth program information </a:t>
            </a:r>
          </a:p>
          <a:p>
            <a:pPr lvl="1"/>
            <a:r>
              <a:rPr lang="en-US" sz="2200" dirty="0" smtClean="0"/>
              <a:t>Opportunity to “Ask an Alum” (NHQ staff) any questions about youth programs </a:t>
            </a:r>
          </a:p>
          <a:p>
            <a:pPr lvl="1"/>
            <a:r>
              <a:rPr lang="en-US" sz="2200" dirty="0" smtClean="0"/>
              <a:t>Opportunity to provide alumni stories </a:t>
            </a:r>
          </a:p>
          <a:p>
            <a:pPr lvl="1"/>
            <a:r>
              <a:rPr lang="en-US" sz="2200" dirty="0" smtClean="0"/>
              <a:t>Opportunity to offer volunteer time to youth program of choice (these responses are directed by the respective youth program manager to the appropriate Legion department) </a:t>
            </a:r>
          </a:p>
          <a:p>
            <a:pPr lvl="1"/>
            <a:r>
              <a:rPr lang="en-US" sz="2200" dirty="0" smtClean="0"/>
              <a:t>Opportunity to offer monetary donations at the national level to youth program of choice </a:t>
            </a:r>
          </a:p>
          <a:p>
            <a:pPr>
              <a:buNone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CURRENT STATUS </a:t>
            </a:r>
            <a:r>
              <a:rPr lang="en-US" sz="1600" b="1" i="1" dirty="0" smtClean="0"/>
              <a:t>(continued)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Provide a venue for alumni to offer monetary donations directly to department youth program(s) of choice</a:t>
            </a:r>
          </a:p>
          <a:p>
            <a:pPr lvl="1"/>
            <a:r>
              <a:rPr lang="en-US" sz="2400" dirty="0" smtClean="0"/>
              <a:t>The legal indemnification issue has been resolved by the NJA and Fundraising Division; donation website allows for direct donation to the department if so designated</a:t>
            </a:r>
          </a:p>
          <a:p>
            <a:pPr lvl="0"/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484</TotalTime>
  <Words>511</Words>
  <Application>Microsoft Office PowerPoint</Application>
  <PresentationFormat>On-screen Show (4:3)</PresentationFormat>
  <Paragraphs>68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Slide 1</vt:lpstr>
      <vt:lpstr>YPAA PSA</vt:lpstr>
      <vt:lpstr>Our mission</vt:lpstr>
      <vt:lpstr>Our vision</vt:lpstr>
      <vt:lpstr>Our vision (continued)</vt:lpstr>
      <vt:lpstr>GOALS</vt:lpstr>
      <vt:lpstr>Benefits to alumni</vt:lpstr>
      <vt:lpstr>CURRENT STATUS</vt:lpstr>
      <vt:lpstr>CURRENT STATUS (continued)</vt:lpstr>
      <vt:lpstr>GROWTH</vt:lpstr>
      <vt:lpstr>ENHANCEMENTS</vt:lpstr>
      <vt:lpstr>ENHANCEMENTS  (Social media)</vt:lpstr>
      <vt:lpstr>ENHANCEMENTS</vt:lpstr>
      <vt:lpstr>FUTURE PLANS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Legion Youth Program Alumni Association</dc:title>
  <dc:creator>Preferred Customer</dc:creator>
  <cp:lastModifiedBy>Jason R. Kees</cp:lastModifiedBy>
  <cp:revision>59</cp:revision>
  <dcterms:created xsi:type="dcterms:W3CDTF">2011-04-24T10:46:01Z</dcterms:created>
  <dcterms:modified xsi:type="dcterms:W3CDTF">2013-09-19T18:31:37Z</dcterms:modified>
</cp:coreProperties>
</file>